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82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4" r:id="rId7"/>
    <p:sldId id="265" r:id="rId8"/>
  </p:sldIdLst>
  <p:sldSz cx="14630400" cy="8229600"/>
  <p:notesSz cx="8229600" cy="14630400"/>
  <p:embeddedFontLst>
    <p:embeddedFont>
      <p:font typeface="Calisto MT" panose="02040603050505030304" pitchFamily="18" charset="0"/>
      <p:regular r:id="rId10"/>
      <p:bold r:id="rId11"/>
      <p:italic r:id="rId12"/>
      <p:boldItalic r:id="rId13"/>
    </p:embeddedFont>
    <p:embeddedFont>
      <p:font typeface="Gelasio" panose="020B0604020202020204" charset="0"/>
      <p:regular r:id="rId14"/>
    </p:embeddedFont>
    <p:embeddedFont>
      <p:font typeface="Wingdings 2" panose="05020102010507070707" pitchFamily="18" charset="2"/>
      <p:regular r:id="rId1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2" d="100"/>
          <a:sy n="72" d="100"/>
        </p:scale>
        <p:origin x="8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135929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44832" y="2123449"/>
            <a:ext cx="11328041" cy="2194561"/>
          </a:xfrm>
        </p:spPr>
        <p:txBody>
          <a:bodyPr anchor="b">
            <a:normAutofit/>
          </a:bodyPr>
          <a:lstStyle>
            <a:lvl1pPr algn="ctr">
              <a:defRPr sz="648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44832" y="4318008"/>
            <a:ext cx="11328041" cy="1259840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16143-E03C-4CFD-AFDC-14E5BDEA754C}" type="datetimeFigureOut">
              <a:rPr lang="en-US" smtClean="0"/>
              <a:t>10/23/2024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535705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6660" y="657369"/>
            <a:ext cx="12170159" cy="45801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67" y="5478306"/>
            <a:ext cx="12426391" cy="652166"/>
          </a:xfrm>
        </p:spPr>
        <p:txBody>
          <a:bodyPr anchor="b">
            <a:normAutofit/>
          </a:bodyPr>
          <a:lstStyle>
            <a:lvl1pPr algn="ctr">
              <a:defRPr sz="336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403219" y="834012"/>
            <a:ext cx="11814415" cy="4230805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548640" indent="0">
              <a:buNone/>
              <a:defRPr sz="2400"/>
            </a:lvl2pPr>
            <a:lvl3pPr marL="1097280" indent="0">
              <a:buNone/>
              <a:defRPr sz="240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4" y="6130474"/>
            <a:ext cx="12424514" cy="818966"/>
          </a:xfrm>
        </p:spPr>
        <p:txBody>
          <a:bodyPr anchor="t"/>
          <a:lstStyle>
            <a:lvl1pPr marL="0" indent="0" algn="ctr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FD0C-5451-4CA0-86AF-E70AE3279989}" type="datetimeFigureOut">
              <a:rPr lang="en-US" smtClean="0"/>
              <a:t>10/23/2024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70031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54" y="730124"/>
            <a:ext cx="12424514" cy="4241213"/>
          </a:xfrm>
        </p:spPr>
        <p:txBody>
          <a:bodyPr anchor="ctr"/>
          <a:lstStyle>
            <a:lvl1pPr>
              <a:defRPr sz="384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3" y="5154216"/>
            <a:ext cx="12424516" cy="1802191"/>
          </a:xfrm>
        </p:spPr>
        <p:txBody>
          <a:bodyPr anchor="ctr"/>
          <a:lstStyle>
            <a:lvl1pPr marL="0" indent="0" algn="ctr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FD0C-5451-4CA0-86AF-E70AE3279989}" type="datetimeFigureOut">
              <a:rPr lang="en-US" smtClean="0"/>
              <a:t>10/23/2024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117548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5455" y="731520"/>
            <a:ext cx="11163302" cy="3591485"/>
          </a:xfrm>
        </p:spPr>
        <p:txBody>
          <a:bodyPr anchor="ctr"/>
          <a:lstStyle>
            <a:lvl1pPr>
              <a:defRPr sz="384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2064773" y="4332039"/>
            <a:ext cx="10502759" cy="639299"/>
          </a:xfrm>
        </p:spPr>
        <p:txBody>
          <a:bodyPr anchor="t">
            <a:normAutofit/>
          </a:bodyPr>
          <a:lstStyle>
            <a:lvl1pPr marL="0" indent="0" algn="r">
              <a:buNone/>
              <a:defRPr sz="168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3" y="5165224"/>
            <a:ext cx="12424516" cy="1787395"/>
          </a:xfrm>
        </p:spPr>
        <p:txBody>
          <a:bodyPr anchor="ctr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FD0C-5451-4CA0-86AF-E70AE3279989}" type="datetimeFigureOut">
              <a:rPr lang="en-US" smtClean="0"/>
              <a:t>10/23/2024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188720" y="1061755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96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2605659" y="3513910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96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02060324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53" y="2552331"/>
            <a:ext cx="12424516" cy="3014202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41" y="5580667"/>
            <a:ext cx="12422639" cy="1368773"/>
          </a:xfrm>
        </p:spPr>
        <p:txBody>
          <a:bodyPr anchor="t"/>
          <a:lstStyle>
            <a:lvl1pPr marL="0" indent="0" algn="ctr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FD0C-5451-4CA0-86AF-E70AE3279989}" type="datetimeFigureOut">
              <a:rPr lang="en-US" smtClean="0"/>
              <a:t>10/23/2024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6040262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096554" y="731520"/>
            <a:ext cx="12424514" cy="116454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096554" y="2263140"/>
            <a:ext cx="3961181" cy="691514"/>
          </a:xfrm>
        </p:spPr>
        <p:txBody>
          <a:bodyPr anchor="b">
            <a:noAutofit/>
          </a:bodyPr>
          <a:lstStyle>
            <a:lvl1pPr marL="0" indent="0" algn="ctr">
              <a:buNone/>
              <a:defRPr sz="288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096554" y="3086100"/>
            <a:ext cx="3961181" cy="3863340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36053" y="2263140"/>
            <a:ext cx="3961181" cy="691514"/>
          </a:xfrm>
        </p:spPr>
        <p:txBody>
          <a:bodyPr anchor="b">
            <a:noAutofit/>
          </a:bodyPr>
          <a:lstStyle>
            <a:lvl1pPr marL="0" indent="0" algn="ctr">
              <a:buNone/>
              <a:defRPr sz="288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5329722" y="3086100"/>
            <a:ext cx="3961181" cy="3863340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9559886" y="2263140"/>
            <a:ext cx="3961181" cy="691514"/>
          </a:xfrm>
        </p:spPr>
        <p:txBody>
          <a:bodyPr anchor="b">
            <a:noAutofit/>
          </a:bodyPr>
          <a:lstStyle>
            <a:lvl1pPr marL="0" indent="0" algn="ctr">
              <a:buNone/>
              <a:defRPr sz="288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9559886" y="3086100"/>
            <a:ext cx="3961181" cy="3863340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FD0C-5451-4CA0-86AF-E70AE3279989}" type="datetimeFigureOut">
              <a:rPr lang="en-US" smtClean="0"/>
              <a:t>10/23/2024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5506128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 d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555" y="2181858"/>
            <a:ext cx="4007966" cy="221742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4560" y="2181858"/>
            <a:ext cx="4007966" cy="221742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3261" y="2181858"/>
            <a:ext cx="4007966" cy="221742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096553" y="731520"/>
            <a:ext cx="12424516" cy="116454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096554" y="4684927"/>
            <a:ext cx="3961181" cy="69151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221722" y="2326702"/>
            <a:ext cx="3710842" cy="1923545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096554" y="5376442"/>
            <a:ext cx="3961181" cy="15730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31346" y="4684927"/>
            <a:ext cx="3961181" cy="69151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5454891" y="2326913"/>
            <a:ext cx="3710842" cy="1929797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5329722" y="5376441"/>
            <a:ext cx="3961181" cy="15730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9560036" y="4684927"/>
            <a:ext cx="3961181" cy="69151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9690837" y="2321318"/>
            <a:ext cx="3710842" cy="1928753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9559886" y="5376439"/>
            <a:ext cx="3961181" cy="1573002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FD0C-5451-4CA0-86AF-E70AE3279989}" type="datetimeFigureOut">
              <a:rPr lang="en-US" smtClean="0"/>
              <a:t>10/23/2024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6583680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3E54A-A8CA-48C1-9504-691B58049D29}" type="datetimeFigureOut">
              <a:rPr lang="en-US" smtClean="0"/>
              <a:t>10/23/2024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9141429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779682" y="731520"/>
            <a:ext cx="2741384" cy="621792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96555" y="731520"/>
            <a:ext cx="9500246" cy="6217921"/>
          </a:xfrm>
        </p:spPr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C806-BBF7-471C-9527-881CE2266695}" type="datetimeFigureOut">
              <a:rPr lang="en-US" smtClean="0"/>
              <a:t>10/23/2024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0044036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2174447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793378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94063-DF36-4330-A365-08DA1FA5B7D6}" type="datetimeFigureOut">
              <a:rPr lang="en-US" smtClean="0"/>
              <a:t>10/23/2024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3229975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6364998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379734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2501222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458009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171225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4481" y="2113281"/>
            <a:ext cx="11508660" cy="2194576"/>
          </a:xfrm>
        </p:spPr>
        <p:txBody>
          <a:bodyPr anchor="b"/>
          <a:lstStyle>
            <a:lvl1pPr algn="ctr">
              <a:defRPr sz="48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4481" y="4307855"/>
            <a:ext cx="11508660" cy="1808465"/>
          </a:xfrm>
        </p:spPr>
        <p:txBody>
          <a:bodyPr anchor="t"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A7C6C-0F39-4D70-8E8D-FE5B9C95FA73}" type="datetimeFigureOut">
              <a:rPr lang="en-US" smtClean="0"/>
              <a:t>10/23/2024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9120469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6555" y="2078939"/>
            <a:ext cx="6072596" cy="4870500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43471" y="2078940"/>
            <a:ext cx="6077598" cy="4870501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FA4AC-08CC-42CE-BD01-C191750A04EC}" type="datetimeFigureOut">
              <a:rPr lang="en-US" smtClean="0"/>
              <a:t>10/23/2024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0978570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554" y="2081408"/>
            <a:ext cx="6106886" cy="4978523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4182" y="2081408"/>
            <a:ext cx="6106886" cy="497852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46" y="2202305"/>
            <a:ext cx="5851613" cy="653861"/>
          </a:xfrm>
        </p:spPr>
        <p:txBody>
          <a:bodyPr anchor="b">
            <a:noAutofit/>
          </a:bodyPr>
          <a:lstStyle>
            <a:lvl1pPr marL="0" indent="0" algn="ctr">
              <a:buNone/>
              <a:defRPr sz="2880" b="0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46" y="2856165"/>
            <a:ext cx="5851613" cy="4093276"/>
          </a:xfrm>
        </p:spPr>
        <p:txBody>
          <a:bodyPr anchor="t"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53960" y="2202305"/>
            <a:ext cx="5874396" cy="653860"/>
          </a:xfrm>
        </p:spPr>
        <p:txBody>
          <a:bodyPr anchor="b">
            <a:noAutofit/>
          </a:bodyPr>
          <a:lstStyle>
            <a:lvl1pPr marL="0" indent="0" algn="ctr">
              <a:buNone/>
              <a:defRPr sz="2880" b="0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553960" y="2856165"/>
            <a:ext cx="5874396" cy="4093276"/>
          </a:xfrm>
        </p:spPr>
        <p:txBody>
          <a:bodyPr anchor="t"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7A723-92A7-435B-B681-F25B092FEFEB}" type="datetimeFigureOut">
              <a:rPr lang="en-US" smtClean="0"/>
              <a:t>10/23/2024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000758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0639-886C-4FCF-9EAB-ABB5DA3F3F4A}" type="datetimeFigureOut">
              <a:rPr lang="en-US" smtClean="0"/>
              <a:t>10/23/2024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3884845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30651-31F4-45D2-98AE-A2108F41BC07}" type="datetimeFigureOut">
              <a:rPr lang="en-US" smtClean="0"/>
              <a:t>10/23/2024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234329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55" y="731520"/>
            <a:ext cx="4448267" cy="2186302"/>
          </a:xfrm>
        </p:spPr>
        <p:txBody>
          <a:bodyPr anchor="b">
            <a:normAutofit/>
          </a:bodyPr>
          <a:lstStyle>
            <a:lvl1pPr algn="ctr">
              <a:defRPr sz="288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26760" y="731520"/>
            <a:ext cx="7694309" cy="6217920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5" y="2917822"/>
            <a:ext cx="4448267" cy="4031617"/>
          </a:xfrm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3789A-C914-4DB1-8815-80B5EC7335C5}" type="datetimeFigureOut">
              <a:rPr lang="en-US" smtClean="0"/>
              <a:t>10/23/2024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0478064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2398" y="731520"/>
            <a:ext cx="4300999" cy="624579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55" y="731907"/>
            <a:ext cx="7121939" cy="2195206"/>
          </a:xfrm>
        </p:spPr>
        <p:txBody>
          <a:bodyPr anchor="b">
            <a:noAutofit/>
          </a:bodyPr>
          <a:lstStyle>
            <a:lvl1pPr algn="ctr">
              <a:defRPr sz="384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931062" y="916443"/>
            <a:ext cx="3930901" cy="5895386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5" y="2927113"/>
            <a:ext cx="7121939" cy="4051361"/>
          </a:xfrm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440AA-91A0-436F-8FDB-C0F939DCAE21}" type="datetimeFigureOut">
              <a:rPr lang="en-US" smtClean="0"/>
              <a:t>10/23/2024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396085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6554" y="731520"/>
            <a:ext cx="12424514" cy="116454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6554" y="2078940"/>
            <a:ext cx="12424514" cy="487050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14483" y="705993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E59FD0C-5451-4CA0-86AF-E70AE3279989}" type="datetimeFigureOut">
              <a:rPr lang="en-US" smtClean="0"/>
              <a:t>10/23/2024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6555" y="7059931"/>
            <a:ext cx="8007438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616814" y="7059931"/>
            <a:ext cx="904254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18789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  <p:sldLayoutId id="2147483696" r:id="rId14"/>
    <p:sldLayoutId id="2147483697" r:id="rId15"/>
    <p:sldLayoutId id="2147483698" r:id="rId16"/>
    <p:sldLayoutId id="2147483699" r:id="rId17"/>
    <p:sldLayoutId id="2147483700" r:id="rId18"/>
    <p:sldLayoutId id="2147483701" r:id="rId19"/>
    <p:sldLayoutId id="2147483702" r:id="rId20"/>
    <p:sldLayoutId id="2147483703" r:id="rId21"/>
    <p:sldLayoutId id="2147483704" r:id="rId22"/>
    <p:sldLayoutId id="2147483708" r:id="rId23"/>
    <p:sldLayoutId id="2147483709" r:id="rId24"/>
  </p:sldLayoutIdLst>
  <p:hf sldNum="0" hdr="0" ftr="0" dt="0"/>
  <p:txStyles>
    <p:titleStyle>
      <a:lvl1pPr algn="ctr" defTabSz="548640" rtl="0" eaLnBrk="1" latinLnBrk="0" hangingPunct="1">
        <a:spcBef>
          <a:spcPct val="0"/>
        </a:spcBef>
        <a:buNone/>
        <a:defRPr sz="4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411480" indent="-367200" algn="l" defTabSz="548640" rtl="0" eaLnBrk="1" latinLnBrk="0" hangingPunct="1">
        <a:spcBef>
          <a:spcPct val="20000"/>
        </a:spcBef>
        <a:spcAft>
          <a:spcPts val="720"/>
        </a:spcAft>
        <a:buClr>
          <a:schemeClr val="tx2"/>
        </a:buClr>
        <a:buSzPct val="70000"/>
        <a:buFont typeface="Wingdings 2" charset="2"/>
        <a:buChar char=""/>
        <a:defRPr sz="2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864000" indent="-324000" algn="l" defTabSz="548640" rtl="0" eaLnBrk="1" latinLnBrk="0" hangingPunct="1">
        <a:spcBef>
          <a:spcPct val="20000"/>
        </a:spcBef>
        <a:spcAft>
          <a:spcPts val="720"/>
        </a:spcAft>
        <a:buClr>
          <a:schemeClr val="tx2"/>
        </a:buClr>
        <a:buSzPct val="70000"/>
        <a:buFont typeface="Wingdings 2" charset="2"/>
        <a:buChar char=""/>
        <a:defRPr sz="216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231200" indent="-259200" algn="l" defTabSz="548640" rtl="0" eaLnBrk="1" latinLnBrk="0" hangingPunct="1">
        <a:spcBef>
          <a:spcPct val="20000"/>
        </a:spcBef>
        <a:spcAft>
          <a:spcPts val="720"/>
        </a:spcAft>
        <a:buClr>
          <a:schemeClr val="tx2"/>
        </a:buClr>
        <a:buSzPct val="70000"/>
        <a:buFont typeface="Wingdings 2" charset="2"/>
        <a:buChar char=""/>
        <a:defRPr sz="192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663200" indent="-259200" algn="l" defTabSz="548640" rtl="0" eaLnBrk="1" latinLnBrk="0" hangingPunct="1">
        <a:spcBef>
          <a:spcPct val="20000"/>
        </a:spcBef>
        <a:spcAft>
          <a:spcPts val="720"/>
        </a:spcAft>
        <a:buClr>
          <a:schemeClr val="tx2"/>
        </a:buClr>
        <a:buSzPct val="70000"/>
        <a:buFont typeface="Wingdings 2" charset="2"/>
        <a:buChar char=""/>
        <a:defRPr sz="168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2008800" indent="-259200" algn="l" defTabSz="548640" rtl="0" eaLnBrk="1" latinLnBrk="0" hangingPunct="1">
        <a:spcBef>
          <a:spcPct val="20000"/>
        </a:spcBef>
        <a:spcAft>
          <a:spcPts val="720"/>
        </a:spcAft>
        <a:buClr>
          <a:schemeClr val="tx2"/>
        </a:buClr>
        <a:buSzPct val="70000"/>
        <a:buFont typeface="Wingdings 2" charset="2"/>
        <a:buChar char=""/>
        <a:defRPr sz="168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41752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tx2"/>
        </a:buClr>
        <a:buSzPct val="70000"/>
        <a:buFont typeface="Wingdings 2" charset="2"/>
        <a:buChar char=""/>
        <a:defRPr sz="168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88216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tx2"/>
        </a:buClr>
        <a:buSzPct val="70000"/>
        <a:buFont typeface="Wingdings 2" charset="2"/>
        <a:buChar char=""/>
        <a:defRPr sz="168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334680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tx2"/>
        </a:buClr>
        <a:buSzPct val="70000"/>
        <a:buFont typeface="Wingdings 2" charset="2"/>
        <a:buChar char=""/>
        <a:defRPr sz="168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72744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tx2"/>
        </a:buClr>
        <a:buSzPct val="70000"/>
        <a:buFont typeface="Wingdings 2" charset="2"/>
        <a:buChar char=""/>
        <a:defRPr sz="168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010245"/>
            <a:ext cx="7415927" cy="42586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8350"/>
              </a:lnSpc>
              <a:buNone/>
            </a:pPr>
            <a:r>
              <a:rPr lang="en-US" sz="67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Mesa Inteligente: Revolucionando o Aprendizado Interativo</a:t>
            </a:r>
            <a:endParaRPr lang="en-US" sz="6700" dirty="0"/>
          </a:p>
        </p:txBody>
      </p:sp>
      <p:sp>
        <p:nvSpPr>
          <p:cNvPr id="4" name="Text 1"/>
          <p:cNvSpPr/>
          <p:nvPr/>
        </p:nvSpPr>
        <p:spPr>
          <a:xfrm>
            <a:off x="6350437" y="5639157"/>
            <a:ext cx="7415927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Bem-vindos à nossa apresentação da Mesa Inteligente. Este projeto inovador combina tecnologia de ponta com educação interativa. Vamos explorar como esta ferramenta transforma a maneira de aprender e criar.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2913" y="841177"/>
            <a:ext cx="5719643" cy="6040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en-US" sz="38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Conceito e Funcionamento</a:t>
            </a:r>
            <a:endParaRPr lang="en-US" sz="3800" dirty="0"/>
          </a:p>
        </p:txBody>
      </p:sp>
      <p:sp>
        <p:nvSpPr>
          <p:cNvPr id="4" name="Shape 1"/>
          <p:cNvSpPr/>
          <p:nvPr/>
        </p:nvSpPr>
        <p:spPr>
          <a:xfrm>
            <a:off x="6441400" y="1735098"/>
            <a:ext cx="22860" cy="5653207"/>
          </a:xfrm>
          <a:prstGeom prst="roundRect">
            <a:avLst>
              <a:gd name="adj" fmla="val 126839"/>
            </a:avLst>
          </a:prstGeom>
          <a:solidFill>
            <a:srgbClr val="504D4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5" name="Shape 2"/>
          <p:cNvSpPr/>
          <p:nvPr/>
        </p:nvSpPr>
        <p:spPr>
          <a:xfrm>
            <a:off x="6647378" y="2158484"/>
            <a:ext cx="676513" cy="22860"/>
          </a:xfrm>
          <a:prstGeom prst="roundRect">
            <a:avLst>
              <a:gd name="adj" fmla="val 126839"/>
            </a:avLst>
          </a:prstGeom>
          <a:solidFill>
            <a:srgbClr val="504D4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6" name="Shape 3"/>
          <p:cNvSpPr/>
          <p:nvPr/>
        </p:nvSpPr>
        <p:spPr>
          <a:xfrm>
            <a:off x="6235422" y="1952506"/>
            <a:ext cx="434816" cy="434816"/>
          </a:xfrm>
          <a:prstGeom prst="roundRect">
            <a:avLst>
              <a:gd name="adj" fmla="val 6668"/>
            </a:avLst>
          </a:prstGeom>
          <a:solidFill>
            <a:srgbClr val="373433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7" name="Text 4"/>
          <p:cNvSpPr/>
          <p:nvPr/>
        </p:nvSpPr>
        <p:spPr>
          <a:xfrm>
            <a:off x="6390442" y="2024896"/>
            <a:ext cx="124658" cy="289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250" dirty="0"/>
          </a:p>
        </p:txBody>
      </p:sp>
      <p:sp>
        <p:nvSpPr>
          <p:cNvPr id="8" name="Text 5"/>
          <p:cNvSpPr/>
          <p:nvPr/>
        </p:nvSpPr>
        <p:spPr>
          <a:xfrm>
            <a:off x="7515939" y="1928336"/>
            <a:ext cx="2416254" cy="301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Captura de Imagem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7515939" y="2346246"/>
            <a:ext cx="6437948" cy="618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Uma câmera integrada ao Raspberry Pi escaneia conteúdos da lousa de acrílico.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6647378" y="3774758"/>
            <a:ext cx="676513" cy="22860"/>
          </a:xfrm>
          <a:prstGeom prst="roundRect">
            <a:avLst>
              <a:gd name="adj" fmla="val 126839"/>
            </a:avLst>
          </a:prstGeom>
          <a:solidFill>
            <a:srgbClr val="504D4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1" name="Shape 8"/>
          <p:cNvSpPr/>
          <p:nvPr/>
        </p:nvSpPr>
        <p:spPr>
          <a:xfrm>
            <a:off x="6235422" y="3568779"/>
            <a:ext cx="434816" cy="434816"/>
          </a:xfrm>
          <a:prstGeom prst="roundRect">
            <a:avLst>
              <a:gd name="adj" fmla="val 6668"/>
            </a:avLst>
          </a:prstGeom>
          <a:solidFill>
            <a:srgbClr val="373433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2" name="Text 9"/>
          <p:cNvSpPr/>
          <p:nvPr/>
        </p:nvSpPr>
        <p:spPr>
          <a:xfrm>
            <a:off x="6371749" y="3641169"/>
            <a:ext cx="162044" cy="289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250" dirty="0"/>
          </a:p>
        </p:txBody>
      </p:sp>
      <p:sp>
        <p:nvSpPr>
          <p:cNvPr id="13" name="Text 10"/>
          <p:cNvSpPr/>
          <p:nvPr/>
        </p:nvSpPr>
        <p:spPr>
          <a:xfrm>
            <a:off x="7515939" y="3544610"/>
            <a:ext cx="2416254" cy="301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Processamento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7515939" y="3962519"/>
            <a:ext cx="6437948" cy="309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 Raspberry Pi envia as imagens para um computador com IA avançada.</a:t>
            </a:r>
            <a:endParaRPr lang="en-US" sz="1500" dirty="0"/>
          </a:p>
        </p:txBody>
      </p:sp>
      <p:sp>
        <p:nvSpPr>
          <p:cNvPr id="15" name="Shape 12"/>
          <p:cNvSpPr/>
          <p:nvPr/>
        </p:nvSpPr>
        <p:spPr>
          <a:xfrm>
            <a:off x="6647378" y="5081707"/>
            <a:ext cx="676513" cy="22860"/>
          </a:xfrm>
          <a:prstGeom prst="roundRect">
            <a:avLst>
              <a:gd name="adj" fmla="val 126839"/>
            </a:avLst>
          </a:prstGeom>
          <a:solidFill>
            <a:srgbClr val="504D4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6" name="Shape 13"/>
          <p:cNvSpPr/>
          <p:nvPr/>
        </p:nvSpPr>
        <p:spPr>
          <a:xfrm>
            <a:off x="6235422" y="4875728"/>
            <a:ext cx="434816" cy="434816"/>
          </a:xfrm>
          <a:prstGeom prst="roundRect">
            <a:avLst>
              <a:gd name="adj" fmla="val 6668"/>
            </a:avLst>
          </a:prstGeom>
          <a:solidFill>
            <a:srgbClr val="373433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7" name="Text 14"/>
          <p:cNvSpPr/>
          <p:nvPr/>
        </p:nvSpPr>
        <p:spPr>
          <a:xfrm>
            <a:off x="6372820" y="4948118"/>
            <a:ext cx="160020" cy="289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250" dirty="0"/>
          </a:p>
        </p:txBody>
      </p:sp>
      <p:sp>
        <p:nvSpPr>
          <p:cNvPr id="18" name="Text 15"/>
          <p:cNvSpPr/>
          <p:nvPr/>
        </p:nvSpPr>
        <p:spPr>
          <a:xfrm>
            <a:off x="7515939" y="4851559"/>
            <a:ext cx="2416254" cy="301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Análise e Resposta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7515939" y="5269468"/>
            <a:ext cx="6437948" cy="309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 IA Gemini processa a informação e gera respostas personalizadas.</a:t>
            </a:r>
            <a:endParaRPr lang="en-US" sz="1500" dirty="0"/>
          </a:p>
        </p:txBody>
      </p:sp>
      <p:sp>
        <p:nvSpPr>
          <p:cNvPr id="20" name="Shape 17"/>
          <p:cNvSpPr/>
          <p:nvPr/>
        </p:nvSpPr>
        <p:spPr>
          <a:xfrm>
            <a:off x="6647378" y="6388656"/>
            <a:ext cx="676513" cy="22860"/>
          </a:xfrm>
          <a:prstGeom prst="roundRect">
            <a:avLst>
              <a:gd name="adj" fmla="val 126839"/>
            </a:avLst>
          </a:prstGeom>
          <a:solidFill>
            <a:srgbClr val="504D4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1" name="Shape 18"/>
          <p:cNvSpPr/>
          <p:nvPr/>
        </p:nvSpPr>
        <p:spPr>
          <a:xfrm>
            <a:off x="6235422" y="6182677"/>
            <a:ext cx="434816" cy="434816"/>
          </a:xfrm>
          <a:prstGeom prst="roundRect">
            <a:avLst>
              <a:gd name="adj" fmla="val 6668"/>
            </a:avLst>
          </a:prstGeom>
          <a:solidFill>
            <a:srgbClr val="373433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2" name="Text 19"/>
          <p:cNvSpPr/>
          <p:nvPr/>
        </p:nvSpPr>
        <p:spPr>
          <a:xfrm>
            <a:off x="6370915" y="6255068"/>
            <a:ext cx="163830" cy="289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4</a:t>
            </a:r>
            <a:endParaRPr lang="en-US" sz="2250" dirty="0"/>
          </a:p>
        </p:txBody>
      </p:sp>
      <p:sp>
        <p:nvSpPr>
          <p:cNvPr id="23" name="Text 20"/>
          <p:cNvSpPr/>
          <p:nvPr/>
        </p:nvSpPr>
        <p:spPr>
          <a:xfrm>
            <a:off x="7515939" y="6158508"/>
            <a:ext cx="2416254" cy="301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Exibição</a:t>
            </a:r>
            <a:endParaRPr lang="en-US" sz="1900" dirty="0"/>
          </a:p>
        </p:txBody>
      </p:sp>
      <p:sp>
        <p:nvSpPr>
          <p:cNvPr id="24" name="Text 21"/>
          <p:cNvSpPr/>
          <p:nvPr/>
        </p:nvSpPr>
        <p:spPr>
          <a:xfrm>
            <a:off x="7515939" y="6576417"/>
            <a:ext cx="6437948" cy="618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 resultado é projetado na mesa, criando uma experiência interativa e educativa.</a:t>
            </a:r>
            <a:endParaRPr lang="en-US" sz="15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7116" y="579834"/>
            <a:ext cx="5265301" cy="6580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50"/>
              </a:lnSpc>
              <a:buNone/>
            </a:pPr>
            <a:r>
              <a:rPr lang="en-US" sz="41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Componentes Chave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737116" y="1790700"/>
            <a:ext cx="473869" cy="473869"/>
          </a:xfrm>
          <a:prstGeom prst="roundRect">
            <a:avLst>
              <a:gd name="adj" fmla="val 6667"/>
            </a:avLst>
          </a:prstGeom>
          <a:solidFill>
            <a:srgbClr val="373433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5" name="Text 2"/>
          <p:cNvSpPr/>
          <p:nvPr/>
        </p:nvSpPr>
        <p:spPr>
          <a:xfrm>
            <a:off x="906185" y="1869638"/>
            <a:ext cx="135731" cy="315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450" dirty="0"/>
          </a:p>
        </p:txBody>
      </p:sp>
      <p:sp>
        <p:nvSpPr>
          <p:cNvPr id="6" name="Text 3"/>
          <p:cNvSpPr/>
          <p:nvPr/>
        </p:nvSpPr>
        <p:spPr>
          <a:xfrm>
            <a:off x="1421487" y="1790700"/>
            <a:ext cx="2632591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Lousa de Acrílico</a:t>
            </a:r>
            <a:endParaRPr lang="en-US" sz="2050" dirty="0"/>
          </a:p>
        </p:txBody>
      </p:sp>
      <p:sp>
        <p:nvSpPr>
          <p:cNvPr id="7" name="Text 4"/>
          <p:cNvSpPr/>
          <p:nvPr/>
        </p:nvSpPr>
        <p:spPr>
          <a:xfrm>
            <a:off x="1421487" y="2245995"/>
            <a:ext cx="6985397" cy="6738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Superfície transparente e durável para escrita e desenho. Fácil de limpar e reutilizar.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737116" y="3367326"/>
            <a:ext cx="473869" cy="473869"/>
          </a:xfrm>
          <a:prstGeom prst="roundRect">
            <a:avLst>
              <a:gd name="adj" fmla="val 6667"/>
            </a:avLst>
          </a:prstGeom>
          <a:solidFill>
            <a:srgbClr val="373433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9" name="Text 6"/>
          <p:cNvSpPr/>
          <p:nvPr/>
        </p:nvSpPr>
        <p:spPr>
          <a:xfrm>
            <a:off x="885825" y="3446264"/>
            <a:ext cx="176451" cy="315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450" dirty="0"/>
          </a:p>
        </p:txBody>
      </p:sp>
      <p:sp>
        <p:nvSpPr>
          <p:cNvPr id="10" name="Text 7"/>
          <p:cNvSpPr/>
          <p:nvPr/>
        </p:nvSpPr>
        <p:spPr>
          <a:xfrm>
            <a:off x="1421487" y="3367326"/>
            <a:ext cx="3032879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Câmera de Alta Resolução</a:t>
            </a:r>
            <a:endParaRPr lang="en-US" sz="2050" dirty="0"/>
          </a:p>
        </p:txBody>
      </p:sp>
      <p:sp>
        <p:nvSpPr>
          <p:cNvPr id="11" name="Text 8"/>
          <p:cNvSpPr/>
          <p:nvPr/>
        </p:nvSpPr>
        <p:spPr>
          <a:xfrm>
            <a:off x="1421487" y="3822621"/>
            <a:ext cx="6985397" cy="6738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Captura imagens nítidas para processamento preciso. Ajustável para diferentes ângulos e iluminações.</a:t>
            </a:r>
            <a:endParaRPr lang="en-US" sz="1650" dirty="0"/>
          </a:p>
        </p:txBody>
      </p:sp>
      <p:sp>
        <p:nvSpPr>
          <p:cNvPr id="12" name="Shape 9"/>
          <p:cNvSpPr/>
          <p:nvPr/>
        </p:nvSpPr>
        <p:spPr>
          <a:xfrm>
            <a:off x="737116" y="4943951"/>
            <a:ext cx="473869" cy="473869"/>
          </a:xfrm>
          <a:prstGeom prst="roundRect">
            <a:avLst>
              <a:gd name="adj" fmla="val 6667"/>
            </a:avLst>
          </a:prstGeom>
          <a:solidFill>
            <a:srgbClr val="373433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3" name="Text 10"/>
          <p:cNvSpPr/>
          <p:nvPr/>
        </p:nvSpPr>
        <p:spPr>
          <a:xfrm>
            <a:off x="886897" y="5022890"/>
            <a:ext cx="174308" cy="315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450" dirty="0"/>
          </a:p>
        </p:txBody>
      </p:sp>
      <p:sp>
        <p:nvSpPr>
          <p:cNvPr id="14" name="Text 11"/>
          <p:cNvSpPr/>
          <p:nvPr/>
        </p:nvSpPr>
        <p:spPr>
          <a:xfrm>
            <a:off x="1421487" y="4943951"/>
            <a:ext cx="2632591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Raspberry Pi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1421487" y="5399246"/>
            <a:ext cx="6985397" cy="6738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Cérebro do sistema, gerencia captura e transmissão de dados. Compacto e eficiente.</a:t>
            </a:r>
            <a:endParaRPr lang="en-US" sz="1650" dirty="0"/>
          </a:p>
        </p:txBody>
      </p:sp>
      <p:sp>
        <p:nvSpPr>
          <p:cNvPr id="16" name="Shape 13"/>
          <p:cNvSpPr/>
          <p:nvPr/>
        </p:nvSpPr>
        <p:spPr>
          <a:xfrm>
            <a:off x="737116" y="6520577"/>
            <a:ext cx="473869" cy="473869"/>
          </a:xfrm>
          <a:prstGeom prst="roundRect">
            <a:avLst>
              <a:gd name="adj" fmla="val 6667"/>
            </a:avLst>
          </a:prstGeom>
          <a:solidFill>
            <a:srgbClr val="373433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7" name="Text 14"/>
          <p:cNvSpPr/>
          <p:nvPr/>
        </p:nvSpPr>
        <p:spPr>
          <a:xfrm>
            <a:off x="884753" y="6599515"/>
            <a:ext cx="178475" cy="315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4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1421487" y="6520577"/>
            <a:ext cx="2632591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Sistema de Projeção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1421487" y="6975872"/>
            <a:ext cx="6985397" cy="6738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Exibe resultados diretamente na mesa. Alta definição para visualização clara.</a:t>
            </a:r>
            <a:endParaRPr lang="en-US" sz="16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138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3151" y="531733"/>
            <a:ext cx="6209348" cy="604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en-US" sz="38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Inteligência Artificial Gemini</a:t>
            </a:r>
            <a:endParaRPr lang="en-US" sz="3800" dirty="0"/>
          </a:p>
        </p:txBody>
      </p:sp>
      <p:sp>
        <p:nvSpPr>
          <p:cNvPr id="4" name="Shape 1"/>
          <p:cNvSpPr/>
          <p:nvPr/>
        </p:nvSpPr>
        <p:spPr>
          <a:xfrm>
            <a:off x="6163151" y="1426012"/>
            <a:ext cx="7790498" cy="1423392"/>
          </a:xfrm>
          <a:prstGeom prst="roundRect">
            <a:avLst>
              <a:gd name="adj" fmla="val 2038"/>
            </a:avLst>
          </a:prstGeom>
          <a:solidFill>
            <a:srgbClr val="373433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5" name="Text 2"/>
          <p:cNvSpPr/>
          <p:nvPr/>
        </p:nvSpPr>
        <p:spPr>
          <a:xfrm>
            <a:off x="6356509" y="1619369"/>
            <a:ext cx="4066699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9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Processamento de Linguagem Natural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6356509" y="2037397"/>
            <a:ext cx="7403783" cy="618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Compreende e interpreta texto escrito à mão. Reconhece múltiplos idiomas e estilos de escrita.</a:t>
            </a:r>
            <a:endParaRPr lang="en-US" sz="1500" dirty="0"/>
          </a:p>
        </p:txBody>
      </p:sp>
      <p:sp>
        <p:nvSpPr>
          <p:cNvPr id="7" name="Shape 4"/>
          <p:cNvSpPr/>
          <p:nvPr/>
        </p:nvSpPr>
        <p:spPr>
          <a:xfrm>
            <a:off x="6163151" y="3042761"/>
            <a:ext cx="7790498" cy="1423392"/>
          </a:xfrm>
          <a:prstGeom prst="roundRect">
            <a:avLst>
              <a:gd name="adj" fmla="val 2038"/>
            </a:avLst>
          </a:prstGeom>
          <a:solidFill>
            <a:srgbClr val="373433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8" name="Text 5"/>
          <p:cNvSpPr/>
          <p:nvPr/>
        </p:nvSpPr>
        <p:spPr>
          <a:xfrm>
            <a:off x="6356509" y="3236119"/>
            <a:ext cx="2417088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9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Análise de Imagem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6356509" y="3654147"/>
            <a:ext cx="7403783" cy="618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Identifica e interpreta desenhos e diagramas. Capaz de reconhecer estilos artísticos e símbolos.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6163151" y="4659511"/>
            <a:ext cx="7790498" cy="1423392"/>
          </a:xfrm>
          <a:prstGeom prst="roundRect">
            <a:avLst>
              <a:gd name="adj" fmla="val 2038"/>
            </a:avLst>
          </a:prstGeom>
          <a:solidFill>
            <a:srgbClr val="373433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1" name="Text 8"/>
          <p:cNvSpPr/>
          <p:nvPr/>
        </p:nvSpPr>
        <p:spPr>
          <a:xfrm>
            <a:off x="6356509" y="4852868"/>
            <a:ext cx="2417088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9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Geração de Conteúdo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6356509" y="5270897"/>
            <a:ext cx="7403783" cy="618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Cria respostas detalhadas e contextualizadas. Adapta-se ao nível de conhecimento do usuário.</a:t>
            </a:r>
            <a:endParaRPr lang="en-US" sz="1500" dirty="0"/>
          </a:p>
        </p:txBody>
      </p:sp>
      <p:sp>
        <p:nvSpPr>
          <p:cNvPr id="13" name="Shape 10"/>
          <p:cNvSpPr/>
          <p:nvPr/>
        </p:nvSpPr>
        <p:spPr>
          <a:xfrm>
            <a:off x="6163151" y="6276261"/>
            <a:ext cx="7790498" cy="1423392"/>
          </a:xfrm>
          <a:prstGeom prst="roundRect">
            <a:avLst>
              <a:gd name="adj" fmla="val 2038"/>
            </a:avLst>
          </a:prstGeom>
          <a:solidFill>
            <a:srgbClr val="373433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4" name="Text 11"/>
          <p:cNvSpPr/>
          <p:nvPr/>
        </p:nvSpPr>
        <p:spPr>
          <a:xfrm>
            <a:off x="6356509" y="6469618"/>
            <a:ext cx="2419588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9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Aprendizado Contínuo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6356509" y="6887647"/>
            <a:ext cx="7403783" cy="618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Melhora com o uso, adaptando-se às necessidades dos usuários. Atualiza-se constantemente com novas informações.</a:t>
            </a:r>
            <a:endParaRPr lang="en-US" sz="15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400538"/>
            <a:ext cx="6663452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Aplicações Educacionais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3789164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Matemática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4037" y="4421743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Resolve problemas passo a passo. Visualiza conceitos geométricos. Gera gráficos interativos.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3789164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Artes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5372695" y="4421743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Aprimora desenhos. Sugere técnicas artísticas. Fornece contexto histórico de estilos.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789164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Ciências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9881354" y="4421743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Simula experimentos. Explica fenômenos naturais. Cria modelos 3D de moléculas e estruturas.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022747"/>
            <a:ext cx="931414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Futuro da Tecnologia Educacional</a:t>
            </a:r>
            <a:endParaRPr lang="en-US" sz="48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037" y="2288024"/>
            <a:ext cx="4053840" cy="250543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64037" y="5102066"/>
            <a:ext cx="4053840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Integração com Realidade Virtual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864037" y="6021705"/>
            <a:ext cx="4053840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Experiências imersivas de aprendizado. Exploração de ambientes 3D interativos.</a:t>
            </a:r>
            <a:endParaRPr lang="en-US" sz="19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8161" y="2288024"/>
            <a:ext cx="4053959" cy="250543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88161" y="5102066"/>
            <a:ext cx="4053959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Ensino à Distância Aprimorado</a:t>
            </a:r>
            <a:endParaRPr lang="en-US" sz="2400" dirty="0"/>
          </a:p>
        </p:txBody>
      </p:sp>
      <p:sp>
        <p:nvSpPr>
          <p:cNvPr id="8" name="Text 4"/>
          <p:cNvSpPr/>
          <p:nvPr/>
        </p:nvSpPr>
        <p:spPr>
          <a:xfrm>
            <a:off x="5288161" y="6021705"/>
            <a:ext cx="4053959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Professores holográficos em tempo real. Salas de aula virtuais colaborativas.</a:t>
            </a:r>
            <a:endParaRPr lang="en-US" sz="19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2404" y="2288024"/>
            <a:ext cx="4053840" cy="250543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2404" y="5102066"/>
            <a:ext cx="3612952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Adaptação Neurocognitiva</a:t>
            </a:r>
            <a:endParaRPr lang="en-US" sz="2400" dirty="0"/>
          </a:p>
        </p:txBody>
      </p:sp>
      <p:sp>
        <p:nvSpPr>
          <p:cNvPr id="11" name="Text 6"/>
          <p:cNvSpPr/>
          <p:nvPr/>
        </p:nvSpPr>
        <p:spPr>
          <a:xfrm>
            <a:off x="9712404" y="5635943"/>
            <a:ext cx="4053840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Ajuste do conteúdo baseado em atividade cerebral. Otimização personalizada do aprendizado.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007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12125" y="3538776"/>
            <a:ext cx="10022681" cy="725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700"/>
              </a:lnSpc>
              <a:buNone/>
            </a:pPr>
            <a:r>
              <a:rPr lang="en-US" sz="45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Conclusão: Transformando a Educação</a:t>
            </a:r>
            <a:endParaRPr lang="en-US" sz="4550" dirty="0"/>
          </a:p>
        </p:txBody>
      </p:sp>
      <p:sp>
        <p:nvSpPr>
          <p:cNvPr id="4" name="Shape 1"/>
          <p:cNvSpPr/>
          <p:nvPr/>
        </p:nvSpPr>
        <p:spPr>
          <a:xfrm>
            <a:off x="812125" y="4872990"/>
            <a:ext cx="522089" cy="522089"/>
          </a:xfrm>
          <a:prstGeom prst="roundRect">
            <a:avLst>
              <a:gd name="adj" fmla="val 6667"/>
            </a:avLst>
          </a:prstGeom>
          <a:solidFill>
            <a:srgbClr val="373433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5" name="Text 2"/>
          <p:cNvSpPr/>
          <p:nvPr/>
        </p:nvSpPr>
        <p:spPr>
          <a:xfrm>
            <a:off x="998339" y="4959906"/>
            <a:ext cx="149543" cy="348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700" dirty="0"/>
          </a:p>
        </p:txBody>
      </p:sp>
      <p:sp>
        <p:nvSpPr>
          <p:cNvPr id="6" name="Text 3"/>
          <p:cNvSpPr/>
          <p:nvPr/>
        </p:nvSpPr>
        <p:spPr>
          <a:xfrm>
            <a:off x="1566267" y="4872990"/>
            <a:ext cx="3426500" cy="7250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Revolução no Aprendizado</a:t>
            </a:r>
            <a:endParaRPr lang="en-US" sz="2250" dirty="0"/>
          </a:p>
        </p:txBody>
      </p:sp>
      <p:sp>
        <p:nvSpPr>
          <p:cNvPr id="7" name="Text 4"/>
          <p:cNvSpPr/>
          <p:nvPr/>
        </p:nvSpPr>
        <p:spPr>
          <a:xfrm>
            <a:off x="1566267" y="5737265"/>
            <a:ext cx="3426500" cy="1856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8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 Mesa Inteligente redefine a interação entre tecnologia e educação. Promove um aprendizado mais intuitivo e envolvente.</a:t>
            </a:r>
            <a:endParaRPr lang="en-US" sz="1800" dirty="0"/>
          </a:p>
        </p:txBody>
      </p:sp>
      <p:sp>
        <p:nvSpPr>
          <p:cNvPr id="8" name="Shape 5"/>
          <p:cNvSpPr/>
          <p:nvPr/>
        </p:nvSpPr>
        <p:spPr>
          <a:xfrm>
            <a:off x="5224820" y="4872990"/>
            <a:ext cx="522089" cy="522089"/>
          </a:xfrm>
          <a:prstGeom prst="roundRect">
            <a:avLst>
              <a:gd name="adj" fmla="val 6667"/>
            </a:avLst>
          </a:prstGeom>
          <a:solidFill>
            <a:srgbClr val="373433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9" name="Text 6"/>
          <p:cNvSpPr/>
          <p:nvPr/>
        </p:nvSpPr>
        <p:spPr>
          <a:xfrm>
            <a:off x="5388650" y="4959906"/>
            <a:ext cx="194429" cy="348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700" dirty="0"/>
          </a:p>
        </p:txBody>
      </p:sp>
      <p:sp>
        <p:nvSpPr>
          <p:cNvPr id="10" name="Text 7"/>
          <p:cNvSpPr/>
          <p:nvPr/>
        </p:nvSpPr>
        <p:spPr>
          <a:xfrm>
            <a:off x="5978962" y="4872990"/>
            <a:ext cx="3138845" cy="362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Acessibilidade Universal</a:t>
            </a:r>
            <a:endParaRPr lang="en-US" sz="2250" dirty="0"/>
          </a:p>
        </p:txBody>
      </p:sp>
      <p:sp>
        <p:nvSpPr>
          <p:cNvPr id="11" name="Text 8"/>
          <p:cNvSpPr/>
          <p:nvPr/>
        </p:nvSpPr>
        <p:spPr>
          <a:xfrm>
            <a:off x="5978962" y="5374719"/>
            <a:ext cx="3426500" cy="14849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8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Design inclusivo que atende diversas necessidades. Democratiza o acesso ao conhecimento e à criatividade.</a:t>
            </a:r>
            <a:endParaRPr lang="en-US" sz="1800" dirty="0"/>
          </a:p>
        </p:txBody>
      </p:sp>
      <p:sp>
        <p:nvSpPr>
          <p:cNvPr id="12" name="Shape 9"/>
          <p:cNvSpPr/>
          <p:nvPr/>
        </p:nvSpPr>
        <p:spPr>
          <a:xfrm>
            <a:off x="9637514" y="4872990"/>
            <a:ext cx="522089" cy="522089"/>
          </a:xfrm>
          <a:prstGeom prst="roundRect">
            <a:avLst>
              <a:gd name="adj" fmla="val 6667"/>
            </a:avLst>
          </a:prstGeom>
          <a:solidFill>
            <a:srgbClr val="373433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3" name="Text 10"/>
          <p:cNvSpPr/>
          <p:nvPr/>
        </p:nvSpPr>
        <p:spPr>
          <a:xfrm>
            <a:off x="9802535" y="4959906"/>
            <a:ext cx="192048" cy="348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700" dirty="0"/>
          </a:p>
        </p:txBody>
      </p:sp>
      <p:sp>
        <p:nvSpPr>
          <p:cNvPr id="14" name="Text 11"/>
          <p:cNvSpPr/>
          <p:nvPr/>
        </p:nvSpPr>
        <p:spPr>
          <a:xfrm>
            <a:off x="10391656" y="4872990"/>
            <a:ext cx="3033951" cy="362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Plataforma de Inovação</a:t>
            </a:r>
            <a:endParaRPr lang="en-US" sz="2250" dirty="0"/>
          </a:p>
        </p:txBody>
      </p:sp>
      <p:sp>
        <p:nvSpPr>
          <p:cNvPr id="15" name="Text 12"/>
          <p:cNvSpPr/>
          <p:nvPr/>
        </p:nvSpPr>
        <p:spPr>
          <a:xfrm>
            <a:off x="10391656" y="5374719"/>
            <a:ext cx="3426500" cy="14849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8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Inspira novas ideias e aplicações. Convida desenvolvedores e educadores a expandir possibilidades.</a:t>
            </a:r>
            <a:endParaRPr lang="en-US" sz="1800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rdósia">
  <a:themeElements>
    <a:clrScheme name="Ardósia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Ardósia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rdósia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TM04033929[[fn=Ardósia]]</Template>
  <TotalTime>6</TotalTime>
  <Words>425</Words>
  <Application>Microsoft Office PowerPoint</Application>
  <PresentationFormat>Personalizar</PresentationFormat>
  <Paragraphs>68</Paragraphs>
  <Slides>7</Slides>
  <Notes>7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1" baseType="lpstr">
      <vt:lpstr>Calisto MT</vt:lpstr>
      <vt:lpstr>Gelasio</vt:lpstr>
      <vt:lpstr>Wingdings 2</vt:lpstr>
      <vt:lpstr>Ardósia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André Fernandes Nascimento Moreira</cp:lastModifiedBy>
  <cp:revision>3</cp:revision>
  <dcterms:created xsi:type="dcterms:W3CDTF">2024-10-23T22:57:10Z</dcterms:created>
  <dcterms:modified xsi:type="dcterms:W3CDTF">2024-10-24T03:02:57Z</dcterms:modified>
</cp:coreProperties>
</file>